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Garet" panose="020B0604020202020204" charset="0"/>
      <p:regular r:id="rId18"/>
    </p:embeddedFont>
    <p:embeddedFont>
      <p:font typeface="Garet Bold" panose="020B0604020202020204" charset="0"/>
      <p:regular r:id="rId19"/>
    </p:embeddedFont>
    <p:embeddedFont>
      <p:font typeface="Garet Bold Italics"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1" d="100"/>
          <a:sy n="61" d="100"/>
        </p:scale>
        <p:origin x="34"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sv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383B53">
                <a:alpha val="100000"/>
              </a:srgbClr>
            </a:gs>
            <a:gs pos="100000">
              <a:srgbClr val="7F517F">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1135618" y="9380572"/>
            <a:ext cx="20805017" cy="1812855"/>
            <a:chOff x="0" y="0"/>
            <a:chExt cx="5479511" cy="477460"/>
          </a:xfrm>
        </p:grpSpPr>
        <p:sp>
          <p:nvSpPr>
            <p:cNvPr id="3" name="Freeform 3"/>
            <p:cNvSpPr/>
            <p:nvPr/>
          </p:nvSpPr>
          <p:spPr>
            <a:xfrm>
              <a:off x="0" y="0"/>
              <a:ext cx="5479510" cy="477460"/>
            </a:xfrm>
            <a:custGeom>
              <a:avLst/>
              <a:gdLst/>
              <a:ahLst/>
              <a:cxnLst/>
              <a:rect l="l" t="t" r="r" b="b"/>
              <a:pathLst>
                <a:path w="5479510" h="477460">
                  <a:moveTo>
                    <a:pt x="13396" y="0"/>
                  </a:moveTo>
                  <a:lnTo>
                    <a:pt x="5466114" y="0"/>
                  </a:lnTo>
                  <a:cubicBezTo>
                    <a:pt x="5469667" y="0"/>
                    <a:pt x="5473074" y="1411"/>
                    <a:pt x="5475587" y="3924"/>
                  </a:cubicBezTo>
                  <a:cubicBezTo>
                    <a:pt x="5478099" y="6436"/>
                    <a:pt x="5479510" y="9843"/>
                    <a:pt x="5479510" y="13396"/>
                  </a:cubicBezTo>
                  <a:lnTo>
                    <a:pt x="5479510" y="464064"/>
                  </a:lnTo>
                  <a:cubicBezTo>
                    <a:pt x="5479510" y="467616"/>
                    <a:pt x="5478099" y="471024"/>
                    <a:pt x="5475587" y="473536"/>
                  </a:cubicBezTo>
                  <a:cubicBezTo>
                    <a:pt x="5473074" y="476048"/>
                    <a:pt x="5469667" y="477460"/>
                    <a:pt x="5466114" y="477460"/>
                  </a:cubicBezTo>
                  <a:lnTo>
                    <a:pt x="13396" y="477460"/>
                  </a:lnTo>
                  <a:cubicBezTo>
                    <a:pt x="9843" y="477460"/>
                    <a:pt x="6436" y="476048"/>
                    <a:pt x="3924" y="473536"/>
                  </a:cubicBezTo>
                  <a:cubicBezTo>
                    <a:pt x="1411" y="471024"/>
                    <a:pt x="0" y="467616"/>
                    <a:pt x="0" y="464064"/>
                  </a:cubicBezTo>
                  <a:lnTo>
                    <a:pt x="0" y="13396"/>
                  </a:lnTo>
                  <a:cubicBezTo>
                    <a:pt x="0" y="9843"/>
                    <a:pt x="1411" y="6436"/>
                    <a:pt x="3924" y="3924"/>
                  </a:cubicBezTo>
                  <a:cubicBezTo>
                    <a:pt x="6436" y="1411"/>
                    <a:pt x="9843" y="0"/>
                    <a:pt x="13396" y="0"/>
                  </a:cubicBezTo>
                  <a:close/>
                </a:path>
              </a:pathLst>
            </a:custGeom>
            <a:solidFill>
              <a:srgbClr val="D8C6D2"/>
            </a:solidFill>
            <a:ln cap="rnd">
              <a:noFill/>
              <a:prstDash val="solid"/>
              <a:round/>
            </a:ln>
          </p:spPr>
        </p:sp>
        <p:sp>
          <p:nvSpPr>
            <p:cNvPr id="4" name="TextBox 4"/>
            <p:cNvSpPr txBox="1"/>
            <p:nvPr/>
          </p:nvSpPr>
          <p:spPr>
            <a:xfrm>
              <a:off x="0" y="-38100"/>
              <a:ext cx="5479511" cy="51556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414200" y="-906428"/>
            <a:ext cx="24235780" cy="1812855"/>
            <a:chOff x="0" y="0"/>
            <a:chExt cx="6383086" cy="477460"/>
          </a:xfrm>
        </p:grpSpPr>
        <p:sp>
          <p:nvSpPr>
            <p:cNvPr id="6" name="Freeform 6"/>
            <p:cNvSpPr/>
            <p:nvPr/>
          </p:nvSpPr>
          <p:spPr>
            <a:xfrm>
              <a:off x="0" y="0"/>
              <a:ext cx="6383086" cy="477460"/>
            </a:xfrm>
            <a:custGeom>
              <a:avLst/>
              <a:gdLst/>
              <a:ahLst/>
              <a:cxnLst/>
              <a:rect l="l" t="t" r="r" b="b"/>
              <a:pathLst>
                <a:path w="6383086" h="477460">
                  <a:moveTo>
                    <a:pt x="11500" y="0"/>
                  </a:moveTo>
                  <a:lnTo>
                    <a:pt x="6371586" y="0"/>
                  </a:lnTo>
                  <a:cubicBezTo>
                    <a:pt x="6377937" y="0"/>
                    <a:pt x="6383086" y="5149"/>
                    <a:pt x="6383086" y="11500"/>
                  </a:cubicBezTo>
                  <a:lnTo>
                    <a:pt x="6383086" y="465960"/>
                  </a:lnTo>
                  <a:cubicBezTo>
                    <a:pt x="6383086" y="472311"/>
                    <a:pt x="6377937" y="477460"/>
                    <a:pt x="6371586" y="477460"/>
                  </a:cubicBezTo>
                  <a:lnTo>
                    <a:pt x="11500" y="477460"/>
                  </a:lnTo>
                  <a:cubicBezTo>
                    <a:pt x="5149" y="477460"/>
                    <a:pt x="0" y="472311"/>
                    <a:pt x="0" y="465960"/>
                  </a:cubicBezTo>
                  <a:lnTo>
                    <a:pt x="0" y="11500"/>
                  </a:lnTo>
                  <a:cubicBezTo>
                    <a:pt x="0" y="5149"/>
                    <a:pt x="5149" y="0"/>
                    <a:pt x="11500" y="0"/>
                  </a:cubicBezTo>
                  <a:close/>
                </a:path>
              </a:pathLst>
            </a:custGeom>
            <a:solidFill>
              <a:srgbClr val="D8C6D2"/>
            </a:solidFill>
          </p:spPr>
        </p:sp>
        <p:sp>
          <p:nvSpPr>
            <p:cNvPr id="7" name="TextBox 7"/>
            <p:cNvSpPr txBox="1"/>
            <p:nvPr/>
          </p:nvSpPr>
          <p:spPr>
            <a:xfrm>
              <a:off x="0" y="-38100"/>
              <a:ext cx="6383086" cy="51556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2608726" y="224158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5426283" y="2495680"/>
            <a:ext cx="10752252" cy="3511368"/>
          </a:xfrm>
          <a:prstGeom prst="rect">
            <a:avLst/>
          </a:prstGeom>
        </p:spPr>
        <p:txBody>
          <a:bodyPr lIns="0" tIns="0" rIns="0" bIns="0" rtlCol="0" anchor="t">
            <a:spAutoFit/>
          </a:bodyPr>
          <a:lstStyle/>
          <a:p>
            <a:pPr algn="ctr">
              <a:lnSpc>
                <a:spcPts val="7010"/>
              </a:lnSpc>
            </a:pPr>
            <a:endParaRPr/>
          </a:p>
          <a:p>
            <a:pPr algn="ctr">
              <a:lnSpc>
                <a:spcPts val="7010"/>
              </a:lnSpc>
            </a:pPr>
            <a:r>
              <a:rPr lang="en-US" sz="5007">
                <a:solidFill>
                  <a:srgbClr val="FFFFFF"/>
                </a:solidFill>
                <a:latin typeface="Garet Bold"/>
              </a:rPr>
              <a:t>IOT MINI PROJECT</a:t>
            </a:r>
          </a:p>
          <a:p>
            <a:pPr algn="ctr">
              <a:lnSpc>
                <a:spcPts val="7010"/>
              </a:lnSpc>
            </a:pPr>
            <a:r>
              <a:rPr lang="en-US" sz="5007">
                <a:solidFill>
                  <a:srgbClr val="FFFFFF"/>
                </a:solidFill>
                <a:latin typeface="Garet Bold"/>
              </a:rPr>
              <a:t>EMERGENCY ALERT HELMET </a:t>
            </a:r>
          </a:p>
          <a:p>
            <a:pPr marL="0" lvl="0" indent="0" algn="ctr">
              <a:lnSpc>
                <a:spcPts val="7010"/>
              </a:lnSpc>
              <a:spcBef>
                <a:spcPct val="0"/>
              </a:spcBef>
            </a:pPr>
            <a:endParaRPr lang="en-US" sz="5007">
              <a:solidFill>
                <a:srgbClr val="FFFFFF"/>
              </a:solidFill>
              <a:latin typeface="Garet Bold"/>
            </a:endParaRPr>
          </a:p>
        </p:txBody>
      </p:sp>
      <p:sp>
        <p:nvSpPr>
          <p:cNvPr id="10" name="TextBox 10"/>
          <p:cNvSpPr txBox="1"/>
          <p:nvPr/>
        </p:nvSpPr>
        <p:spPr>
          <a:xfrm>
            <a:off x="10475051" y="7270629"/>
            <a:ext cx="7469862" cy="1216025"/>
          </a:xfrm>
          <a:prstGeom prst="rect">
            <a:avLst/>
          </a:prstGeom>
        </p:spPr>
        <p:txBody>
          <a:bodyPr lIns="0" tIns="0" rIns="0" bIns="0" rtlCol="0" anchor="t">
            <a:spAutoFit/>
          </a:bodyPr>
          <a:lstStyle/>
          <a:p>
            <a:pPr algn="ctr">
              <a:lnSpc>
                <a:spcPts val="4900"/>
              </a:lnSpc>
              <a:spcBef>
                <a:spcPct val="0"/>
              </a:spcBef>
            </a:pPr>
            <a:r>
              <a:rPr lang="en-US" sz="3500">
                <a:solidFill>
                  <a:srgbClr val="FFFFFF"/>
                </a:solidFill>
                <a:latin typeface="Garet"/>
              </a:rPr>
              <a:t>                      SANJAY S (210701231)</a:t>
            </a:r>
          </a:p>
          <a:p>
            <a:pPr algn="ctr">
              <a:lnSpc>
                <a:spcPts val="4900"/>
              </a:lnSpc>
              <a:spcBef>
                <a:spcPct val="0"/>
              </a:spcBef>
            </a:pPr>
            <a:r>
              <a:rPr lang="en-US" sz="3500">
                <a:solidFill>
                  <a:srgbClr val="FFFFFF"/>
                </a:solidFill>
                <a:latin typeface="Garet"/>
              </a:rPr>
              <a:t>SHRIRAM KUMAR A N (210701247)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383B53">
                <a:alpha val="100000"/>
              </a:srgbClr>
            </a:gs>
            <a:gs pos="100000">
              <a:srgbClr val="7F517F">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542968" y="8487053"/>
            <a:ext cx="3677697" cy="2329208"/>
          </a:xfrm>
          <a:custGeom>
            <a:avLst/>
            <a:gdLst/>
            <a:ahLst/>
            <a:cxnLst/>
            <a:rect l="l" t="t" r="r" b="b"/>
            <a:pathLst>
              <a:path w="3677697" h="2329208">
                <a:moveTo>
                  <a:pt x="0" y="0"/>
                </a:moveTo>
                <a:lnTo>
                  <a:pt x="3677696" y="0"/>
                </a:lnTo>
                <a:lnTo>
                  <a:pt x="3677696" y="2329207"/>
                </a:lnTo>
                <a:lnTo>
                  <a:pt x="0" y="232920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5158875" y="432209"/>
            <a:ext cx="6258251" cy="4114800"/>
          </a:xfrm>
          <a:custGeom>
            <a:avLst/>
            <a:gdLst/>
            <a:ahLst/>
            <a:cxnLst/>
            <a:rect l="l" t="t" r="r" b="b"/>
            <a:pathLst>
              <a:path w="6258251" h="4114800">
                <a:moveTo>
                  <a:pt x="0" y="0"/>
                </a:moveTo>
                <a:lnTo>
                  <a:pt x="6258250" y="0"/>
                </a:lnTo>
                <a:lnTo>
                  <a:pt x="6258250" y="4114800"/>
                </a:lnTo>
                <a:lnTo>
                  <a:pt x="0" y="4114800"/>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3757470" y="895350"/>
            <a:ext cx="10773060" cy="1178306"/>
          </a:xfrm>
          <a:prstGeom prst="rect">
            <a:avLst/>
          </a:prstGeom>
        </p:spPr>
        <p:txBody>
          <a:bodyPr lIns="0" tIns="0" rIns="0" bIns="0" rtlCol="0" anchor="t">
            <a:spAutoFit/>
          </a:bodyPr>
          <a:lstStyle/>
          <a:p>
            <a:pPr marL="0" lvl="0" indent="0" algn="ctr">
              <a:lnSpc>
                <a:spcPts val="9604"/>
              </a:lnSpc>
              <a:spcBef>
                <a:spcPct val="0"/>
              </a:spcBef>
            </a:pPr>
            <a:r>
              <a:rPr lang="en-US" sz="6860">
                <a:solidFill>
                  <a:srgbClr val="FFFFFF"/>
                </a:solidFill>
                <a:latin typeface="Garet Bold"/>
              </a:rPr>
              <a:t>CONCLUSION</a:t>
            </a:r>
          </a:p>
        </p:txBody>
      </p:sp>
      <p:sp>
        <p:nvSpPr>
          <p:cNvPr id="5" name="TextBox 5"/>
          <p:cNvSpPr txBox="1"/>
          <p:nvPr/>
        </p:nvSpPr>
        <p:spPr>
          <a:xfrm>
            <a:off x="619576" y="2908733"/>
            <a:ext cx="17048848" cy="5217604"/>
          </a:xfrm>
          <a:prstGeom prst="rect">
            <a:avLst/>
          </a:prstGeom>
        </p:spPr>
        <p:txBody>
          <a:bodyPr lIns="0" tIns="0" rIns="0" bIns="0" rtlCol="0" anchor="t">
            <a:spAutoFit/>
          </a:bodyPr>
          <a:lstStyle/>
          <a:p>
            <a:pPr marL="584554" lvl="1" indent="-292277" algn="just">
              <a:lnSpc>
                <a:spcPts val="3790"/>
              </a:lnSpc>
              <a:buAutoNum type="arabicPeriod"/>
            </a:pPr>
            <a:r>
              <a:rPr lang="en-US" sz="2707">
                <a:solidFill>
                  <a:srgbClr val="FFFFFF"/>
                </a:solidFill>
                <a:latin typeface="Garet"/>
              </a:rPr>
              <a:t>The Emergency Alert Helmet significantly improves road safety by ensuring immediate detection of accidents and swift notification to emergency services. This rapid response can dramatically increase the chances of survival and reduce the severity of injuries for accident victims.</a:t>
            </a:r>
          </a:p>
          <a:p>
            <a:pPr marL="584554" lvl="1" indent="-292277" algn="just">
              <a:lnSpc>
                <a:spcPts val="3790"/>
              </a:lnSpc>
              <a:buAutoNum type="arabicPeriod"/>
            </a:pPr>
            <a:r>
              <a:rPr lang="en-US" sz="2707">
                <a:solidFill>
                  <a:srgbClr val="FFFFFF"/>
                </a:solidFill>
                <a:latin typeface="Garet"/>
              </a:rPr>
              <a:t>By integrating advanced sensors, GPS, and communication modules with an Arduino microcontroller, the helmet showcases the effective use of technology in enhancing emergency response capabilities. This innovation sets a new benchmark for smart safety gear.</a:t>
            </a:r>
          </a:p>
          <a:p>
            <a:pPr marL="584554" lvl="1" indent="-292277" algn="just">
              <a:lnSpc>
                <a:spcPts val="3790"/>
              </a:lnSpc>
              <a:buAutoNum type="arabicPeriod"/>
            </a:pPr>
            <a:r>
              <a:rPr lang="en-US" sz="2707">
                <a:solidFill>
                  <a:srgbClr val="FFFFFF"/>
                </a:solidFill>
                <a:latin typeface="Garet"/>
              </a:rPr>
              <a:t>The automatic alert system embedded in the helmet bridges the crucial gap between accident occurrence and medical intervention, potentially saving countless lives. The provision of precise location data ensures that help reaches the accident site promptly.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383B53">
                <a:alpha val="100000"/>
              </a:srgbClr>
            </a:gs>
            <a:gs pos="100000">
              <a:srgbClr val="7F517F">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542968" y="8487053"/>
            <a:ext cx="3677697" cy="2329208"/>
          </a:xfrm>
          <a:custGeom>
            <a:avLst/>
            <a:gdLst/>
            <a:ahLst/>
            <a:cxnLst/>
            <a:rect l="l" t="t" r="r" b="b"/>
            <a:pathLst>
              <a:path w="3677697" h="2329208">
                <a:moveTo>
                  <a:pt x="0" y="0"/>
                </a:moveTo>
                <a:lnTo>
                  <a:pt x="3677696" y="0"/>
                </a:lnTo>
                <a:lnTo>
                  <a:pt x="3677696" y="2329207"/>
                </a:lnTo>
                <a:lnTo>
                  <a:pt x="0" y="232920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5158875" y="432209"/>
            <a:ext cx="6258251" cy="4114800"/>
          </a:xfrm>
          <a:custGeom>
            <a:avLst/>
            <a:gdLst/>
            <a:ahLst/>
            <a:cxnLst/>
            <a:rect l="l" t="t" r="r" b="b"/>
            <a:pathLst>
              <a:path w="6258251" h="4114800">
                <a:moveTo>
                  <a:pt x="0" y="0"/>
                </a:moveTo>
                <a:lnTo>
                  <a:pt x="6258250" y="0"/>
                </a:lnTo>
                <a:lnTo>
                  <a:pt x="6258250" y="4114800"/>
                </a:lnTo>
                <a:lnTo>
                  <a:pt x="0" y="4114800"/>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915699" y="721355"/>
            <a:ext cx="11708285" cy="1178306"/>
          </a:xfrm>
          <a:prstGeom prst="rect">
            <a:avLst/>
          </a:prstGeom>
        </p:spPr>
        <p:txBody>
          <a:bodyPr lIns="0" tIns="0" rIns="0" bIns="0" rtlCol="0" anchor="t">
            <a:spAutoFit/>
          </a:bodyPr>
          <a:lstStyle/>
          <a:p>
            <a:pPr marL="0" lvl="0" indent="0" algn="ctr">
              <a:lnSpc>
                <a:spcPts val="9604"/>
              </a:lnSpc>
              <a:spcBef>
                <a:spcPct val="0"/>
              </a:spcBef>
            </a:pPr>
            <a:r>
              <a:rPr lang="en-US" sz="6860">
                <a:solidFill>
                  <a:srgbClr val="FFFFFF"/>
                </a:solidFill>
                <a:latin typeface="Garet Bold"/>
              </a:rPr>
              <a:t>FUTURE ENHANCEMENTS</a:t>
            </a:r>
          </a:p>
        </p:txBody>
      </p:sp>
      <p:sp>
        <p:nvSpPr>
          <p:cNvPr id="5" name="TextBox 5"/>
          <p:cNvSpPr txBox="1"/>
          <p:nvPr/>
        </p:nvSpPr>
        <p:spPr>
          <a:xfrm>
            <a:off x="1589782" y="3394075"/>
            <a:ext cx="17048848" cy="1749425"/>
          </a:xfrm>
          <a:prstGeom prst="rect">
            <a:avLst/>
          </a:prstGeom>
        </p:spPr>
        <p:txBody>
          <a:bodyPr lIns="0" tIns="0" rIns="0" bIns="0" rtlCol="0" anchor="t">
            <a:spAutoFit/>
          </a:bodyPr>
          <a:lstStyle/>
          <a:p>
            <a:pPr marL="1079501" lvl="1" indent="-539750" algn="just">
              <a:lnSpc>
                <a:spcPts val="7000"/>
              </a:lnSpc>
              <a:buFont typeface="Arial"/>
              <a:buChar char="•"/>
            </a:pPr>
            <a:r>
              <a:rPr lang="en-US" sz="5000">
                <a:solidFill>
                  <a:srgbClr val="FFFFFF"/>
                </a:solidFill>
                <a:latin typeface="Garet Bold"/>
              </a:rPr>
              <a:t>GYROSCOPE </a:t>
            </a:r>
          </a:p>
          <a:p>
            <a:pPr marL="1079501" lvl="1" indent="-539750" algn="just">
              <a:lnSpc>
                <a:spcPts val="7000"/>
              </a:lnSpc>
              <a:buFont typeface="Arial"/>
              <a:buChar char="•"/>
            </a:pPr>
            <a:r>
              <a:rPr lang="en-US" sz="5000">
                <a:solidFill>
                  <a:srgbClr val="FFFFFF"/>
                </a:solidFill>
                <a:latin typeface="Garet Bold"/>
              </a:rPr>
              <a:t>ACCELEROMETER(MPU-6050)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383B53">
                <a:alpha val="100000"/>
              </a:srgbClr>
            </a:gs>
            <a:gs pos="100000">
              <a:srgbClr val="7F517F">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6951827" y="8806543"/>
            <a:ext cx="13083070" cy="1635384"/>
          </a:xfrm>
          <a:custGeom>
            <a:avLst/>
            <a:gdLst/>
            <a:ahLst/>
            <a:cxnLst/>
            <a:rect l="l" t="t" r="r" b="b"/>
            <a:pathLst>
              <a:path w="13083070" h="1635384">
                <a:moveTo>
                  <a:pt x="0" y="0"/>
                </a:moveTo>
                <a:lnTo>
                  <a:pt x="13083070" y="0"/>
                </a:lnTo>
                <a:lnTo>
                  <a:pt x="13083070" y="1635384"/>
                </a:lnTo>
                <a:lnTo>
                  <a:pt x="0" y="16353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143494" y="-1028700"/>
            <a:ext cx="1615059" cy="4114800"/>
          </a:xfrm>
          <a:custGeom>
            <a:avLst/>
            <a:gdLst/>
            <a:ahLst/>
            <a:cxnLst/>
            <a:rect l="l" t="t" r="r" b="b"/>
            <a:pathLst>
              <a:path w="1615059" h="4114800">
                <a:moveTo>
                  <a:pt x="0" y="0"/>
                </a:moveTo>
                <a:lnTo>
                  <a:pt x="1615059" y="0"/>
                </a:lnTo>
                <a:lnTo>
                  <a:pt x="161505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941014" y="3714750"/>
            <a:ext cx="12405971" cy="2571750"/>
          </a:xfrm>
          <a:prstGeom prst="rect">
            <a:avLst/>
          </a:prstGeom>
        </p:spPr>
        <p:txBody>
          <a:bodyPr lIns="0" tIns="0" rIns="0" bIns="0" rtlCol="0" anchor="t">
            <a:spAutoFit/>
          </a:bodyPr>
          <a:lstStyle/>
          <a:p>
            <a:pPr marL="0" lvl="0" indent="0" algn="l">
              <a:lnSpc>
                <a:spcPts val="21000"/>
              </a:lnSpc>
              <a:spcBef>
                <a:spcPct val="0"/>
              </a:spcBef>
            </a:pPr>
            <a:r>
              <a:rPr lang="en-US" sz="15000">
                <a:solidFill>
                  <a:srgbClr val="FFFFFF"/>
                </a:solidFill>
                <a:latin typeface="Garet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383B53">
                <a:alpha val="100000"/>
              </a:srgbClr>
            </a:gs>
            <a:gs pos="100000">
              <a:srgbClr val="7F517F">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542968" y="8487053"/>
            <a:ext cx="3677697" cy="2329208"/>
          </a:xfrm>
          <a:custGeom>
            <a:avLst/>
            <a:gdLst/>
            <a:ahLst/>
            <a:cxnLst/>
            <a:rect l="l" t="t" r="r" b="b"/>
            <a:pathLst>
              <a:path w="3677697" h="2329208">
                <a:moveTo>
                  <a:pt x="0" y="0"/>
                </a:moveTo>
                <a:lnTo>
                  <a:pt x="3677696" y="0"/>
                </a:lnTo>
                <a:lnTo>
                  <a:pt x="3677696" y="2329207"/>
                </a:lnTo>
                <a:lnTo>
                  <a:pt x="0" y="232920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5158875" y="432209"/>
            <a:ext cx="6258251" cy="4114800"/>
          </a:xfrm>
          <a:custGeom>
            <a:avLst/>
            <a:gdLst/>
            <a:ahLst/>
            <a:cxnLst/>
            <a:rect l="l" t="t" r="r" b="b"/>
            <a:pathLst>
              <a:path w="6258251" h="4114800">
                <a:moveTo>
                  <a:pt x="0" y="0"/>
                </a:moveTo>
                <a:lnTo>
                  <a:pt x="6258250" y="0"/>
                </a:lnTo>
                <a:lnTo>
                  <a:pt x="6258250" y="4114800"/>
                </a:lnTo>
                <a:lnTo>
                  <a:pt x="0" y="4114800"/>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4220664" y="895350"/>
            <a:ext cx="9846671" cy="1178306"/>
          </a:xfrm>
          <a:prstGeom prst="rect">
            <a:avLst/>
          </a:prstGeom>
        </p:spPr>
        <p:txBody>
          <a:bodyPr lIns="0" tIns="0" rIns="0" bIns="0" rtlCol="0" anchor="t">
            <a:spAutoFit/>
          </a:bodyPr>
          <a:lstStyle/>
          <a:p>
            <a:pPr marL="0" lvl="0" indent="0" algn="ctr">
              <a:lnSpc>
                <a:spcPts val="9604"/>
              </a:lnSpc>
              <a:spcBef>
                <a:spcPct val="0"/>
              </a:spcBef>
            </a:pPr>
            <a:r>
              <a:rPr lang="en-US" sz="6860">
                <a:solidFill>
                  <a:srgbClr val="FFFFFF"/>
                </a:solidFill>
                <a:latin typeface="Garet Bold"/>
              </a:rPr>
              <a:t>INTRODUCTION</a:t>
            </a:r>
          </a:p>
        </p:txBody>
      </p:sp>
      <p:sp>
        <p:nvSpPr>
          <p:cNvPr id="5" name="TextBox 5"/>
          <p:cNvSpPr txBox="1"/>
          <p:nvPr/>
        </p:nvSpPr>
        <p:spPr>
          <a:xfrm>
            <a:off x="619576" y="2441984"/>
            <a:ext cx="17048848" cy="7598854"/>
          </a:xfrm>
          <a:prstGeom prst="rect">
            <a:avLst/>
          </a:prstGeom>
        </p:spPr>
        <p:txBody>
          <a:bodyPr lIns="0" tIns="0" rIns="0" bIns="0" rtlCol="0" anchor="t">
            <a:spAutoFit/>
          </a:bodyPr>
          <a:lstStyle/>
          <a:p>
            <a:pPr marL="584554" lvl="1" indent="-292277" algn="just">
              <a:lnSpc>
                <a:spcPts val="3790"/>
              </a:lnSpc>
              <a:buFont typeface="Arial"/>
              <a:buChar char="•"/>
            </a:pPr>
            <a:r>
              <a:rPr lang="en-US" sz="2707">
                <a:solidFill>
                  <a:srgbClr val="FFFFFF"/>
                </a:solidFill>
                <a:latin typeface="Garet"/>
              </a:rPr>
              <a:t>The Emergency Alert Helmet represents a pioneering advancement in the field of road safety technology. By integrating sophisticated sensors and communication modules into a wearable device, it transforms a traditional piece of safety gear into a smart, life-saving tool.</a:t>
            </a:r>
          </a:p>
          <a:p>
            <a:pPr marL="584554" lvl="1" indent="-292277" algn="just">
              <a:lnSpc>
                <a:spcPts val="3790"/>
              </a:lnSpc>
              <a:buFont typeface="Arial"/>
              <a:buChar char="•"/>
            </a:pPr>
            <a:r>
              <a:rPr lang="en-US" sz="2707">
                <a:solidFill>
                  <a:srgbClr val="FFFFFF"/>
                </a:solidFill>
                <a:latin typeface="Garet"/>
              </a:rPr>
              <a:t>Road accidents often result in critical injuries, where every minute counts for the survival of victims. This helmet addresses the crucial gap between the occurrence of an accident and the arrival of medical help by instantly alerting emergency services and designated contacts upon impact detection</a:t>
            </a:r>
          </a:p>
          <a:p>
            <a:pPr marL="584554" lvl="1" indent="-292277" algn="just">
              <a:lnSpc>
                <a:spcPts val="3790"/>
              </a:lnSpc>
              <a:buFont typeface="Arial"/>
              <a:buChar char="•"/>
            </a:pPr>
            <a:r>
              <a:rPr lang="en-US" sz="2707">
                <a:solidFill>
                  <a:srgbClr val="FFFFFF"/>
                </a:solidFill>
                <a:latin typeface="Garet"/>
              </a:rPr>
              <a:t>Equipped with a force resistive sensor, GPS module, GSM module, and Arduino microcontroller, the helmet seamlessly combines hardware and software elements to create a comprehensive emergency response system. Each component plays a vital role in detecting accidents and relaying crucial information to responders.</a:t>
            </a:r>
          </a:p>
          <a:p>
            <a:pPr marL="584554" lvl="1" indent="-292277" algn="just">
              <a:lnSpc>
                <a:spcPts val="3790"/>
              </a:lnSpc>
              <a:buFont typeface="Arial"/>
              <a:buChar char="•"/>
            </a:pPr>
            <a:r>
              <a:rPr lang="en-US" sz="2707">
                <a:solidFill>
                  <a:srgbClr val="FFFFFF"/>
                </a:solidFill>
                <a:latin typeface="Garet"/>
              </a:rPr>
              <a:t>Unlike conventional methods of calling for help after an accident, which may be delayed or hindered by injuries, the helmet's automatic triggering system ensures that assistance is summoned immediately upon impact detection. This automation removes the reliance on the victim's ability to communicate their distress, enhancing overall response efficiency.</a:t>
            </a:r>
          </a:p>
          <a:p>
            <a:pPr algn="just">
              <a:lnSpc>
                <a:spcPts val="3790"/>
              </a:lnSpc>
            </a:pPr>
            <a:endParaRPr lang="en-US" sz="2707">
              <a:solidFill>
                <a:srgbClr val="FFFFFF"/>
              </a:solidFill>
              <a:latin typeface="Gare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383B53">
                <a:alpha val="100000"/>
              </a:srgbClr>
            </a:gs>
            <a:gs pos="100000">
              <a:srgbClr val="7F517F">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542968" y="8487053"/>
            <a:ext cx="3677697" cy="2329208"/>
          </a:xfrm>
          <a:custGeom>
            <a:avLst/>
            <a:gdLst/>
            <a:ahLst/>
            <a:cxnLst/>
            <a:rect l="l" t="t" r="r" b="b"/>
            <a:pathLst>
              <a:path w="3677697" h="2329208">
                <a:moveTo>
                  <a:pt x="0" y="0"/>
                </a:moveTo>
                <a:lnTo>
                  <a:pt x="3677696" y="0"/>
                </a:lnTo>
                <a:lnTo>
                  <a:pt x="3677696" y="2329207"/>
                </a:lnTo>
                <a:lnTo>
                  <a:pt x="0" y="232920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5158875" y="432209"/>
            <a:ext cx="6258251" cy="4114800"/>
          </a:xfrm>
          <a:custGeom>
            <a:avLst/>
            <a:gdLst/>
            <a:ahLst/>
            <a:cxnLst/>
            <a:rect l="l" t="t" r="r" b="b"/>
            <a:pathLst>
              <a:path w="6258251" h="4114800">
                <a:moveTo>
                  <a:pt x="0" y="0"/>
                </a:moveTo>
                <a:lnTo>
                  <a:pt x="6258250" y="0"/>
                </a:lnTo>
                <a:lnTo>
                  <a:pt x="6258250" y="4114800"/>
                </a:lnTo>
                <a:lnTo>
                  <a:pt x="0" y="4114800"/>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605469" y="895350"/>
            <a:ext cx="12388255" cy="1178306"/>
          </a:xfrm>
          <a:prstGeom prst="rect">
            <a:avLst/>
          </a:prstGeom>
        </p:spPr>
        <p:txBody>
          <a:bodyPr lIns="0" tIns="0" rIns="0" bIns="0" rtlCol="0" anchor="t">
            <a:spAutoFit/>
          </a:bodyPr>
          <a:lstStyle/>
          <a:p>
            <a:pPr marL="0" lvl="0" indent="0" algn="ctr">
              <a:lnSpc>
                <a:spcPts val="9604"/>
              </a:lnSpc>
              <a:spcBef>
                <a:spcPct val="0"/>
              </a:spcBef>
            </a:pPr>
            <a:r>
              <a:rPr lang="en-US" sz="6860">
                <a:solidFill>
                  <a:srgbClr val="FFFFFF"/>
                </a:solidFill>
                <a:latin typeface="Garet Bold"/>
              </a:rPr>
              <a:t>PURPOSE OF THE PROJECT</a:t>
            </a:r>
          </a:p>
        </p:txBody>
      </p:sp>
      <p:sp>
        <p:nvSpPr>
          <p:cNvPr id="5" name="TextBox 5"/>
          <p:cNvSpPr txBox="1"/>
          <p:nvPr/>
        </p:nvSpPr>
        <p:spPr>
          <a:xfrm>
            <a:off x="619576" y="2441984"/>
            <a:ext cx="17048848" cy="5693854"/>
          </a:xfrm>
          <a:prstGeom prst="rect">
            <a:avLst/>
          </a:prstGeom>
        </p:spPr>
        <p:txBody>
          <a:bodyPr lIns="0" tIns="0" rIns="0" bIns="0" rtlCol="0" anchor="t">
            <a:spAutoFit/>
          </a:bodyPr>
          <a:lstStyle/>
          <a:p>
            <a:pPr marL="584554" lvl="1" indent="-292277" algn="just">
              <a:lnSpc>
                <a:spcPts val="3790"/>
              </a:lnSpc>
              <a:buFont typeface="Arial"/>
              <a:buChar char="•"/>
            </a:pPr>
            <a:r>
              <a:rPr lang="en-US" sz="2707">
                <a:solidFill>
                  <a:srgbClr val="FFFFFF"/>
                </a:solidFill>
                <a:latin typeface="Garet"/>
              </a:rPr>
              <a:t>The primary purpose of the Emergency Alert Helmet is to increase the chances of survival for accident victims by reducing the time it takes for medical assistance to arrive at the scene. By alerting emergency services and contacts immediately after an impact, the helmet facilitates swift intervention, potentially saving lives.</a:t>
            </a:r>
          </a:p>
          <a:p>
            <a:pPr marL="584554" lvl="1" indent="-292277" algn="just">
              <a:lnSpc>
                <a:spcPts val="3790"/>
              </a:lnSpc>
              <a:buFont typeface="Arial"/>
              <a:buChar char="•"/>
            </a:pPr>
            <a:r>
              <a:rPr lang="en-US" sz="2707">
                <a:solidFill>
                  <a:srgbClr val="FFFFFF"/>
                </a:solidFill>
                <a:latin typeface="Garet"/>
              </a:rPr>
              <a:t>Another key objective of the project is to streamline the emergency response process. By providing accurate location data along with the alert message, the helmet enables responders to pinpoint the exact location of the accident, eliminating delays associated with locating the scene.</a:t>
            </a:r>
          </a:p>
          <a:p>
            <a:pPr marL="584554" lvl="1" indent="-292277" algn="just">
              <a:lnSpc>
                <a:spcPts val="3790"/>
              </a:lnSpc>
              <a:buFont typeface="Arial"/>
              <a:buChar char="•"/>
            </a:pPr>
            <a:r>
              <a:rPr lang="en-US" sz="2707">
                <a:solidFill>
                  <a:srgbClr val="FFFFFF"/>
                </a:solidFill>
                <a:latin typeface="Garet"/>
              </a:rPr>
              <a:t>Beyond individual cases, the widespread adoption of this technology has the potential to make significant contributions to public health. By reducing the number of fatalities and serious injuries resulting from road accidents, the project aims to alleviate the burden on healthcare systems and improve overall societal well-being.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383B53">
                <a:alpha val="100000"/>
              </a:srgbClr>
            </a:gs>
            <a:gs pos="100000">
              <a:srgbClr val="7F517F">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1028700" y="-1780569"/>
            <a:ext cx="3132392" cy="4114800"/>
          </a:xfrm>
          <a:custGeom>
            <a:avLst/>
            <a:gdLst/>
            <a:ahLst/>
            <a:cxnLst/>
            <a:rect l="l" t="t" r="r" b="b"/>
            <a:pathLst>
              <a:path w="3132392" h="4114800">
                <a:moveTo>
                  <a:pt x="0" y="0"/>
                </a:moveTo>
                <a:lnTo>
                  <a:pt x="3132392" y="0"/>
                </a:lnTo>
                <a:lnTo>
                  <a:pt x="313239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5271" y="9107543"/>
            <a:ext cx="3722152" cy="2358914"/>
          </a:xfrm>
          <a:custGeom>
            <a:avLst/>
            <a:gdLst/>
            <a:ahLst/>
            <a:cxnLst/>
            <a:rect l="l" t="t" r="r" b="b"/>
            <a:pathLst>
              <a:path w="3722152" h="2358914">
                <a:moveTo>
                  <a:pt x="0" y="0"/>
                </a:moveTo>
                <a:lnTo>
                  <a:pt x="3722152" y="0"/>
                </a:lnTo>
                <a:lnTo>
                  <a:pt x="3722152" y="2358914"/>
                </a:lnTo>
                <a:lnTo>
                  <a:pt x="0" y="23589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375464" y="2334231"/>
            <a:ext cx="12789302" cy="7017858"/>
          </a:xfrm>
          <a:custGeom>
            <a:avLst/>
            <a:gdLst/>
            <a:ahLst/>
            <a:cxnLst/>
            <a:rect l="l" t="t" r="r" b="b"/>
            <a:pathLst>
              <a:path w="12789302" h="7017858">
                <a:moveTo>
                  <a:pt x="0" y="0"/>
                </a:moveTo>
                <a:lnTo>
                  <a:pt x="12789302" y="0"/>
                </a:lnTo>
                <a:lnTo>
                  <a:pt x="12789302" y="7017858"/>
                </a:lnTo>
                <a:lnTo>
                  <a:pt x="0" y="7017858"/>
                </a:lnTo>
                <a:lnTo>
                  <a:pt x="0" y="0"/>
                </a:lnTo>
                <a:close/>
              </a:path>
            </a:pathLst>
          </a:custGeom>
          <a:blipFill>
            <a:blip r:embed="rId6"/>
            <a:stretch>
              <a:fillRect/>
            </a:stretch>
          </a:blipFill>
        </p:spPr>
      </p:sp>
      <p:sp>
        <p:nvSpPr>
          <p:cNvPr id="5" name="TextBox 5"/>
          <p:cNvSpPr txBox="1"/>
          <p:nvPr/>
        </p:nvSpPr>
        <p:spPr>
          <a:xfrm>
            <a:off x="4714574" y="532385"/>
            <a:ext cx="10111081" cy="1178306"/>
          </a:xfrm>
          <a:prstGeom prst="rect">
            <a:avLst/>
          </a:prstGeom>
        </p:spPr>
        <p:txBody>
          <a:bodyPr lIns="0" tIns="0" rIns="0" bIns="0" rtlCol="0" anchor="t">
            <a:spAutoFit/>
          </a:bodyPr>
          <a:lstStyle/>
          <a:p>
            <a:pPr marL="0" lvl="0" indent="0" algn="l">
              <a:lnSpc>
                <a:spcPts val="9604"/>
              </a:lnSpc>
              <a:spcBef>
                <a:spcPct val="0"/>
              </a:spcBef>
            </a:pPr>
            <a:r>
              <a:rPr lang="en-US" sz="6860">
                <a:solidFill>
                  <a:srgbClr val="FFFFFF"/>
                </a:solidFill>
                <a:latin typeface="Garet Bold"/>
              </a:rPr>
              <a:t>PROPOSED SOLUTION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383B53">
                <a:alpha val="100000"/>
              </a:srgbClr>
            </a:gs>
            <a:gs pos="100000">
              <a:srgbClr val="7F517F">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165271" y="9107543"/>
            <a:ext cx="3722152" cy="2358914"/>
          </a:xfrm>
          <a:custGeom>
            <a:avLst/>
            <a:gdLst/>
            <a:ahLst/>
            <a:cxnLst/>
            <a:rect l="l" t="t" r="r" b="b"/>
            <a:pathLst>
              <a:path w="3722152" h="2358914">
                <a:moveTo>
                  <a:pt x="0" y="0"/>
                </a:moveTo>
                <a:lnTo>
                  <a:pt x="3722152" y="0"/>
                </a:lnTo>
                <a:lnTo>
                  <a:pt x="3722152" y="2358914"/>
                </a:lnTo>
                <a:lnTo>
                  <a:pt x="0" y="23589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696115" y="1771635"/>
            <a:ext cx="3678629" cy="3678629"/>
          </a:xfrm>
          <a:custGeom>
            <a:avLst/>
            <a:gdLst/>
            <a:ahLst/>
            <a:cxnLst/>
            <a:rect l="l" t="t" r="r" b="b"/>
            <a:pathLst>
              <a:path w="3678629" h="3678629">
                <a:moveTo>
                  <a:pt x="0" y="0"/>
                </a:moveTo>
                <a:lnTo>
                  <a:pt x="3678629" y="0"/>
                </a:lnTo>
                <a:lnTo>
                  <a:pt x="3678629" y="3678629"/>
                </a:lnTo>
                <a:lnTo>
                  <a:pt x="0" y="3678629"/>
                </a:lnTo>
                <a:lnTo>
                  <a:pt x="0" y="0"/>
                </a:lnTo>
                <a:close/>
              </a:path>
            </a:pathLst>
          </a:custGeom>
          <a:blipFill>
            <a:blip r:embed="rId4"/>
            <a:stretch>
              <a:fillRect/>
            </a:stretch>
          </a:blipFill>
        </p:spPr>
      </p:sp>
      <p:sp>
        <p:nvSpPr>
          <p:cNvPr id="4" name="TextBox 4"/>
          <p:cNvSpPr txBox="1"/>
          <p:nvPr/>
        </p:nvSpPr>
        <p:spPr>
          <a:xfrm>
            <a:off x="901662" y="1983503"/>
            <a:ext cx="10903653" cy="5872924"/>
          </a:xfrm>
          <a:prstGeom prst="rect">
            <a:avLst/>
          </a:prstGeom>
        </p:spPr>
        <p:txBody>
          <a:bodyPr lIns="0" tIns="0" rIns="0" bIns="0" rtlCol="0" anchor="t">
            <a:spAutoFit/>
          </a:bodyPr>
          <a:lstStyle/>
          <a:p>
            <a:pPr algn="just">
              <a:lnSpc>
                <a:spcPts val="5050"/>
              </a:lnSpc>
            </a:pPr>
            <a:r>
              <a:rPr lang="en-US" sz="3607">
                <a:solidFill>
                  <a:srgbClr val="FFFFFF"/>
                </a:solidFill>
                <a:latin typeface="Garet Bold Italics"/>
              </a:rPr>
              <a:t>HARDWARE USED:</a:t>
            </a:r>
          </a:p>
          <a:p>
            <a:pPr marL="584554" lvl="1" indent="-292277" algn="just">
              <a:lnSpc>
                <a:spcPts val="3790"/>
              </a:lnSpc>
              <a:buFont typeface="Arial"/>
              <a:buChar char="•"/>
            </a:pPr>
            <a:r>
              <a:rPr lang="en-US" sz="2707" u="sng">
                <a:solidFill>
                  <a:srgbClr val="FFFFFF"/>
                </a:solidFill>
                <a:latin typeface="Garet Bold"/>
              </a:rPr>
              <a:t>ARDUINO UNO</a:t>
            </a:r>
            <a:r>
              <a:rPr lang="en-US" sz="2707">
                <a:solidFill>
                  <a:srgbClr val="FFFFFF"/>
                </a:solidFill>
                <a:latin typeface="Garet Bold"/>
              </a:rPr>
              <a:t>: </a:t>
            </a:r>
          </a:p>
          <a:p>
            <a:pPr algn="just">
              <a:lnSpc>
                <a:spcPts val="3790"/>
              </a:lnSpc>
            </a:pPr>
            <a:r>
              <a:rPr lang="en-US" sz="2707">
                <a:solidFill>
                  <a:srgbClr val="FFFFFF"/>
                </a:solidFill>
                <a:latin typeface="Garet"/>
              </a:rPr>
              <a:t>                The Arduino Uno is an open-source microcontroller boar based on the Microchip ATmega328P microcontroller (MCU) and developed by Arduino.cc</a:t>
            </a:r>
          </a:p>
          <a:p>
            <a:pPr algn="just">
              <a:lnSpc>
                <a:spcPts val="3790"/>
              </a:lnSpc>
            </a:pPr>
            <a:endParaRPr lang="en-US" sz="2707">
              <a:solidFill>
                <a:srgbClr val="FFFFFF"/>
              </a:solidFill>
              <a:latin typeface="Garet"/>
            </a:endParaRPr>
          </a:p>
          <a:p>
            <a:pPr marL="584554" lvl="1" indent="-292277" algn="just">
              <a:lnSpc>
                <a:spcPts val="3790"/>
              </a:lnSpc>
              <a:buFont typeface="Arial"/>
              <a:buChar char="•"/>
            </a:pPr>
            <a:r>
              <a:rPr lang="en-US" sz="2707" u="sng">
                <a:solidFill>
                  <a:srgbClr val="FFFFFF"/>
                </a:solidFill>
                <a:latin typeface="Garet Bold"/>
              </a:rPr>
              <a:t>GSM MODULE</a:t>
            </a:r>
            <a:r>
              <a:rPr lang="en-US" sz="2707">
                <a:solidFill>
                  <a:srgbClr val="FFFFFF"/>
                </a:solidFill>
                <a:latin typeface="Garet Bold"/>
              </a:rPr>
              <a:t>:</a:t>
            </a:r>
          </a:p>
          <a:p>
            <a:pPr algn="just">
              <a:lnSpc>
                <a:spcPts val="3790"/>
              </a:lnSpc>
            </a:pPr>
            <a:r>
              <a:rPr lang="en-US" sz="2707">
                <a:solidFill>
                  <a:srgbClr val="FFFFFF"/>
                </a:solidFill>
                <a:latin typeface="Garet"/>
              </a:rPr>
              <a:t>           SIM900A is an ultra compact and reliable wireless module. This is a complete GSM module in a SMT type and designed with a very powerful single-chip processor integrating AMR926EJ-S core, allowing you to benefit from small dimensions and cost-effective solutions.</a:t>
            </a:r>
          </a:p>
        </p:txBody>
      </p:sp>
      <p:sp>
        <p:nvSpPr>
          <p:cNvPr id="5" name="Freeform 5"/>
          <p:cNvSpPr/>
          <p:nvPr/>
        </p:nvSpPr>
        <p:spPr>
          <a:xfrm>
            <a:off x="12848774" y="5450264"/>
            <a:ext cx="3373311" cy="3364119"/>
          </a:xfrm>
          <a:custGeom>
            <a:avLst/>
            <a:gdLst/>
            <a:ahLst/>
            <a:cxnLst/>
            <a:rect l="l" t="t" r="r" b="b"/>
            <a:pathLst>
              <a:path w="3373311" h="3364119">
                <a:moveTo>
                  <a:pt x="0" y="0"/>
                </a:moveTo>
                <a:lnTo>
                  <a:pt x="3373311" y="0"/>
                </a:lnTo>
                <a:lnTo>
                  <a:pt x="3373311" y="3364118"/>
                </a:lnTo>
                <a:lnTo>
                  <a:pt x="0" y="3364118"/>
                </a:lnTo>
                <a:lnTo>
                  <a:pt x="0" y="0"/>
                </a:lnTo>
                <a:close/>
              </a:path>
            </a:pathLst>
          </a:custGeom>
          <a:blipFill>
            <a:blip r:embed="rId5"/>
            <a:stretch>
              <a:fillRect/>
            </a:stretch>
          </a:blipFill>
        </p:spPr>
      </p:sp>
      <p:sp>
        <p:nvSpPr>
          <p:cNvPr id="6" name="TextBox 6"/>
          <p:cNvSpPr txBox="1"/>
          <p:nvPr/>
        </p:nvSpPr>
        <p:spPr>
          <a:xfrm>
            <a:off x="4361134" y="263982"/>
            <a:ext cx="9911596" cy="1178306"/>
          </a:xfrm>
          <a:prstGeom prst="rect">
            <a:avLst/>
          </a:prstGeom>
        </p:spPr>
        <p:txBody>
          <a:bodyPr lIns="0" tIns="0" rIns="0" bIns="0" rtlCol="0" anchor="t">
            <a:spAutoFit/>
          </a:bodyPr>
          <a:lstStyle/>
          <a:p>
            <a:pPr marL="0" lvl="0" indent="0" algn="l">
              <a:lnSpc>
                <a:spcPts val="9604"/>
              </a:lnSpc>
              <a:spcBef>
                <a:spcPct val="0"/>
              </a:spcBef>
            </a:pPr>
            <a:r>
              <a:rPr lang="en-US" sz="6860">
                <a:solidFill>
                  <a:srgbClr val="FFFFFF"/>
                </a:solidFill>
                <a:latin typeface="Garet Bold"/>
              </a:rPr>
              <a:t>COMPONENTS USED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383B53">
                <a:alpha val="100000"/>
              </a:srgbClr>
            </a:gs>
            <a:gs pos="100000">
              <a:srgbClr val="7F517F">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165271" y="9107543"/>
            <a:ext cx="3722152" cy="2358914"/>
          </a:xfrm>
          <a:custGeom>
            <a:avLst/>
            <a:gdLst/>
            <a:ahLst/>
            <a:cxnLst/>
            <a:rect l="l" t="t" r="r" b="b"/>
            <a:pathLst>
              <a:path w="3722152" h="2358914">
                <a:moveTo>
                  <a:pt x="0" y="0"/>
                </a:moveTo>
                <a:lnTo>
                  <a:pt x="3722152" y="0"/>
                </a:lnTo>
                <a:lnTo>
                  <a:pt x="3722152" y="2358914"/>
                </a:lnTo>
                <a:lnTo>
                  <a:pt x="0" y="23589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1473404"/>
            <a:ext cx="10903653" cy="8713279"/>
          </a:xfrm>
          <a:prstGeom prst="rect">
            <a:avLst/>
          </a:prstGeom>
        </p:spPr>
        <p:txBody>
          <a:bodyPr lIns="0" tIns="0" rIns="0" bIns="0" rtlCol="0" anchor="t">
            <a:spAutoFit/>
          </a:bodyPr>
          <a:lstStyle/>
          <a:p>
            <a:pPr marL="584554" lvl="1" indent="-292277" algn="just">
              <a:lnSpc>
                <a:spcPts val="3790"/>
              </a:lnSpc>
              <a:buFont typeface="Arial"/>
              <a:buChar char="•"/>
            </a:pPr>
            <a:r>
              <a:rPr lang="en-US" sz="2707" u="sng">
                <a:solidFill>
                  <a:srgbClr val="FFFFFF"/>
                </a:solidFill>
                <a:latin typeface="Garet Bold"/>
              </a:rPr>
              <a:t>FORCE RESISTIVE SENSOR</a:t>
            </a:r>
            <a:r>
              <a:rPr lang="en-US" sz="2707">
                <a:solidFill>
                  <a:srgbClr val="FFFFFF"/>
                </a:solidFill>
                <a:latin typeface="Garet Bold"/>
              </a:rPr>
              <a:t>:</a:t>
            </a:r>
          </a:p>
          <a:p>
            <a:pPr algn="just">
              <a:lnSpc>
                <a:spcPts val="3790"/>
              </a:lnSpc>
            </a:pPr>
            <a:r>
              <a:rPr lang="en-US" sz="2707">
                <a:solidFill>
                  <a:srgbClr val="FFFFFF"/>
                </a:solidFill>
                <a:latin typeface="Garet"/>
              </a:rPr>
              <a:t>                A force-sensing resistor is a material whose resistance changes when a force, pressure or mechanical stress is applied. They are also known as force-sensitive resistor and are sometimes referred to by the initialism FSR.</a:t>
            </a:r>
          </a:p>
          <a:p>
            <a:pPr algn="just">
              <a:lnSpc>
                <a:spcPts val="3790"/>
              </a:lnSpc>
            </a:pPr>
            <a:endParaRPr lang="en-US" sz="2707">
              <a:solidFill>
                <a:srgbClr val="FFFFFF"/>
              </a:solidFill>
              <a:latin typeface="Garet"/>
            </a:endParaRPr>
          </a:p>
          <a:p>
            <a:pPr marL="584554" lvl="1" indent="-292277" algn="just">
              <a:lnSpc>
                <a:spcPts val="3790"/>
              </a:lnSpc>
              <a:buFont typeface="Arial"/>
              <a:buChar char="•"/>
            </a:pPr>
            <a:r>
              <a:rPr lang="en-US" sz="2707" u="sng">
                <a:solidFill>
                  <a:srgbClr val="FFFFFF"/>
                </a:solidFill>
                <a:latin typeface="Garet Bold"/>
              </a:rPr>
              <a:t>GPS MODULE:</a:t>
            </a:r>
          </a:p>
          <a:p>
            <a:pPr algn="just">
              <a:lnSpc>
                <a:spcPts val="3790"/>
              </a:lnSpc>
            </a:pPr>
            <a:r>
              <a:rPr lang="en-US" sz="2707">
                <a:solidFill>
                  <a:srgbClr val="FFFFFF"/>
                </a:solidFill>
                <a:latin typeface="Garet Bold"/>
              </a:rPr>
              <a:t>                             </a:t>
            </a:r>
            <a:r>
              <a:rPr lang="en-US" sz="2707">
                <a:solidFill>
                  <a:srgbClr val="FFFFFF"/>
                </a:solidFill>
                <a:latin typeface="Garet"/>
              </a:rPr>
              <a:t>The NEO-6M GPS Module offers high-precision positioning capabilities in a compact design, ideal for integration into various devices.</a:t>
            </a:r>
          </a:p>
          <a:p>
            <a:pPr algn="just">
              <a:lnSpc>
                <a:spcPts val="3790"/>
              </a:lnSpc>
            </a:pPr>
            <a:endParaRPr lang="en-US" sz="2707">
              <a:solidFill>
                <a:srgbClr val="FFFFFF"/>
              </a:solidFill>
              <a:latin typeface="Garet"/>
            </a:endParaRPr>
          </a:p>
          <a:p>
            <a:pPr algn="just">
              <a:lnSpc>
                <a:spcPts val="5050"/>
              </a:lnSpc>
            </a:pPr>
            <a:r>
              <a:rPr lang="en-US" sz="3607">
                <a:solidFill>
                  <a:srgbClr val="FFFFFF"/>
                </a:solidFill>
                <a:latin typeface="Garet Bold Italics"/>
              </a:rPr>
              <a:t>SOFTWARE USED : </a:t>
            </a:r>
          </a:p>
          <a:p>
            <a:pPr marL="584554" lvl="1" indent="-292277" algn="just">
              <a:lnSpc>
                <a:spcPts val="3790"/>
              </a:lnSpc>
              <a:buFont typeface="Arial"/>
              <a:buChar char="•"/>
            </a:pPr>
            <a:r>
              <a:rPr lang="en-US" sz="2707" u="sng">
                <a:solidFill>
                  <a:srgbClr val="FFFFFF"/>
                </a:solidFill>
                <a:latin typeface="Garet Bold"/>
              </a:rPr>
              <a:t>ARDUINO IDE</a:t>
            </a:r>
            <a:r>
              <a:rPr lang="en-US" sz="2707">
                <a:solidFill>
                  <a:srgbClr val="FFFFFF"/>
                </a:solidFill>
                <a:latin typeface="Garet Bold"/>
              </a:rPr>
              <a:t>:</a:t>
            </a:r>
          </a:p>
          <a:p>
            <a:pPr algn="just">
              <a:lnSpc>
                <a:spcPts val="3790"/>
              </a:lnSpc>
            </a:pPr>
            <a:r>
              <a:rPr lang="en-US" sz="2707">
                <a:solidFill>
                  <a:srgbClr val="FFFFFF"/>
                </a:solidFill>
                <a:latin typeface="Garet"/>
              </a:rPr>
              <a:t>           The Arduino Integrated Development Environment - or Arduino Software (IDE) - contains a text editor for writing code and it connects to the Arduino hardware to upload programs and communicate with them.</a:t>
            </a:r>
          </a:p>
          <a:p>
            <a:pPr algn="just">
              <a:lnSpc>
                <a:spcPts val="3790"/>
              </a:lnSpc>
            </a:pPr>
            <a:endParaRPr lang="en-US" sz="2707">
              <a:solidFill>
                <a:srgbClr val="FFFFFF"/>
              </a:solidFill>
              <a:latin typeface="Garet"/>
            </a:endParaRPr>
          </a:p>
        </p:txBody>
      </p:sp>
      <p:sp>
        <p:nvSpPr>
          <p:cNvPr id="4" name="Freeform 4"/>
          <p:cNvSpPr/>
          <p:nvPr/>
        </p:nvSpPr>
        <p:spPr>
          <a:xfrm>
            <a:off x="12717883" y="1409616"/>
            <a:ext cx="3076774" cy="3069844"/>
          </a:xfrm>
          <a:custGeom>
            <a:avLst/>
            <a:gdLst/>
            <a:ahLst/>
            <a:cxnLst/>
            <a:rect l="l" t="t" r="r" b="b"/>
            <a:pathLst>
              <a:path w="3076774" h="3069844">
                <a:moveTo>
                  <a:pt x="0" y="0"/>
                </a:moveTo>
                <a:lnTo>
                  <a:pt x="3076774" y="0"/>
                </a:lnTo>
                <a:lnTo>
                  <a:pt x="3076774" y="3069844"/>
                </a:lnTo>
                <a:lnTo>
                  <a:pt x="0" y="3069844"/>
                </a:lnTo>
                <a:lnTo>
                  <a:pt x="0" y="0"/>
                </a:lnTo>
                <a:close/>
              </a:path>
            </a:pathLst>
          </a:custGeom>
          <a:blipFill>
            <a:blip r:embed="rId4"/>
            <a:stretch>
              <a:fillRect/>
            </a:stretch>
          </a:blipFill>
        </p:spPr>
      </p:sp>
      <p:sp>
        <p:nvSpPr>
          <p:cNvPr id="5" name="Freeform 5"/>
          <p:cNvSpPr/>
          <p:nvPr/>
        </p:nvSpPr>
        <p:spPr>
          <a:xfrm>
            <a:off x="12801092" y="4479460"/>
            <a:ext cx="3517979" cy="2748793"/>
          </a:xfrm>
          <a:custGeom>
            <a:avLst/>
            <a:gdLst/>
            <a:ahLst/>
            <a:cxnLst/>
            <a:rect l="l" t="t" r="r" b="b"/>
            <a:pathLst>
              <a:path w="3517979" h="2748793">
                <a:moveTo>
                  <a:pt x="0" y="0"/>
                </a:moveTo>
                <a:lnTo>
                  <a:pt x="3517979" y="0"/>
                </a:lnTo>
                <a:lnTo>
                  <a:pt x="3517979" y="2748793"/>
                </a:lnTo>
                <a:lnTo>
                  <a:pt x="0" y="2748793"/>
                </a:lnTo>
                <a:lnTo>
                  <a:pt x="0" y="0"/>
                </a:lnTo>
                <a:close/>
              </a:path>
            </a:pathLst>
          </a:custGeom>
          <a:blipFill>
            <a:blip r:embed="rId5"/>
            <a:stretch>
              <a:fillRect/>
            </a:stretch>
          </a:blipFill>
        </p:spPr>
      </p:sp>
      <p:sp>
        <p:nvSpPr>
          <p:cNvPr id="6" name="Freeform 6"/>
          <p:cNvSpPr/>
          <p:nvPr/>
        </p:nvSpPr>
        <p:spPr>
          <a:xfrm>
            <a:off x="13490726" y="7500477"/>
            <a:ext cx="2469151" cy="2462136"/>
          </a:xfrm>
          <a:custGeom>
            <a:avLst/>
            <a:gdLst/>
            <a:ahLst/>
            <a:cxnLst/>
            <a:rect l="l" t="t" r="r" b="b"/>
            <a:pathLst>
              <a:path w="2469151" h="2462136">
                <a:moveTo>
                  <a:pt x="0" y="0"/>
                </a:moveTo>
                <a:lnTo>
                  <a:pt x="2469151" y="0"/>
                </a:lnTo>
                <a:lnTo>
                  <a:pt x="2469151" y="2462136"/>
                </a:lnTo>
                <a:lnTo>
                  <a:pt x="0" y="2462136"/>
                </a:lnTo>
                <a:lnTo>
                  <a:pt x="0" y="0"/>
                </a:lnTo>
                <a:close/>
              </a:path>
            </a:pathLst>
          </a:custGeom>
          <a:blipFill>
            <a:blip r:embed="rId6"/>
            <a:stretch>
              <a:fillRect/>
            </a:stretch>
          </a:blipFill>
        </p:spPr>
      </p:sp>
      <p:sp>
        <p:nvSpPr>
          <p:cNvPr id="7" name="TextBox 7"/>
          <p:cNvSpPr txBox="1"/>
          <p:nvPr/>
        </p:nvSpPr>
        <p:spPr>
          <a:xfrm>
            <a:off x="4378759" y="242013"/>
            <a:ext cx="9530483" cy="1178306"/>
          </a:xfrm>
          <a:prstGeom prst="rect">
            <a:avLst/>
          </a:prstGeom>
        </p:spPr>
        <p:txBody>
          <a:bodyPr lIns="0" tIns="0" rIns="0" bIns="0" rtlCol="0" anchor="t">
            <a:spAutoFit/>
          </a:bodyPr>
          <a:lstStyle/>
          <a:p>
            <a:pPr marL="0" lvl="0" indent="0" algn="l">
              <a:lnSpc>
                <a:spcPts val="9604"/>
              </a:lnSpc>
              <a:spcBef>
                <a:spcPct val="0"/>
              </a:spcBef>
            </a:pPr>
            <a:r>
              <a:rPr lang="en-US" sz="6860">
                <a:solidFill>
                  <a:srgbClr val="FFFFFF"/>
                </a:solidFill>
                <a:latin typeface="Garet Bold"/>
              </a:rPr>
              <a:t>COMPONENTS USED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383B53">
                <a:alpha val="100000"/>
              </a:srgbClr>
            </a:gs>
            <a:gs pos="100000">
              <a:srgbClr val="7F517F">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3945894" y="1551178"/>
            <a:ext cx="10082740" cy="8290620"/>
          </a:xfrm>
          <a:custGeom>
            <a:avLst/>
            <a:gdLst/>
            <a:ahLst/>
            <a:cxnLst/>
            <a:rect l="l" t="t" r="r" b="b"/>
            <a:pathLst>
              <a:path w="10082740" h="8290620">
                <a:moveTo>
                  <a:pt x="0" y="0"/>
                </a:moveTo>
                <a:lnTo>
                  <a:pt x="10082740" y="0"/>
                </a:lnTo>
                <a:lnTo>
                  <a:pt x="10082740" y="8290620"/>
                </a:lnTo>
                <a:lnTo>
                  <a:pt x="0" y="8290620"/>
                </a:lnTo>
                <a:lnTo>
                  <a:pt x="0" y="0"/>
                </a:lnTo>
                <a:close/>
              </a:path>
            </a:pathLst>
          </a:custGeom>
          <a:blipFill>
            <a:blip r:embed="rId2"/>
            <a:stretch>
              <a:fillRect t="-501" b="-501"/>
            </a:stretch>
          </a:blipFill>
        </p:spPr>
      </p:sp>
      <p:sp>
        <p:nvSpPr>
          <p:cNvPr id="3" name="TextBox 3"/>
          <p:cNvSpPr txBox="1"/>
          <p:nvPr/>
        </p:nvSpPr>
        <p:spPr>
          <a:xfrm>
            <a:off x="4675729" y="173241"/>
            <a:ext cx="8623070" cy="1178306"/>
          </a:xfrm>
          <a:prstGeom prst="rect">
            <a:avLst/>
          </a:prstGeom>
        </p:spPr>
        <p:txBody>
          <a:bodyPr lIns="0" tIns="0" rIns="0" bIns="0" rtlCol="0" anchor="t">
            <a:spAutoFit/>
          </a:bodyPr>
          <a:lstStyle/>
          <a:p>
            <a:pPr marL="0" lvl="0" indent="0" algn="l">
              <a:lnSpc>
                <a:spcPts val="9604"/>
              </a:lnSpc>
              <a:spcBef>
                <a:spcPct val="0"/>
              </a:spcBef>
            </a:pPr>
            <a:r>
              <a:rPr lang="en-US" sz="6860">
                <a:solidFill>
                  <a:srgbClr val="FFFFFF"/>
                </a:solidFill>
                <a:latin typeface="Garet Bold"/>
              </a:rPr>
              <a:t>CIRCUIT DIAGRAM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383B53">
                <a:alpha val="100000"/>
              </a:srgbClr>
            </a:gs>
            <a:gs pos="100000">
              <a:srgbClr val="7F517F">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1183762" y="2824779"/>
            <a:ext cx="6910599" cy="5549825"/>
          </a:xfrm>
          <a:custGeom>
            <a:avLst/>
            <a:gdLst/>
            <a:ahLst/>
            <a:cxnLst/>
            <a:rect l="l" t="t" r="r" b="b"/>
            <a:pathLst>
              <a:path w="6910599" h="5549825">
                <a:moveTo>
                  <a:pt x="0" y="0"/>
                </a:moveTo>
                <a:lnTo>
                  <a:pt x="6910598" y="0"/>
                </a:lnTo>
                <a:lnTo>
                  <a:pt x="6910598" y="5549824"/>
                </a:lnTo>
                <a:lnTo>
                  <a:pt x="0" y="5549824"/>
                </a:lnTo>
                <a:lnTo>
                  <a:pt x="0" y="0"/>
                </a:lnTo>
                <a:close/>
              </a:path>
            </a:pathLst>
          </a:custGeom>
          <a:blipFill>
            <a:blip r:embed="rId2"/>
            <a:stretch>
              <a:fillRect/>
            </a:stretch>
          </a:blipFill>
        </p:spPr>
      </p:sp>
      <p:sp>
        <p:nvSpPr>
          <p:cNvPr id="3" name="Freeform 3"/>
          <p:cNvSpPr/>
          <p:nvPr/>
        </p:nvSpPr>
        <p:spPr>
          <a:xfrm>
            <a:off x="10033378" y="2824779"/>
            <a:ext cx="6322854" cy="5547340"/>
          </a:xfrm>
          <a:custGeom>
            <a:avLst/>
            <a:gdLst/>
            <a:ahLst/>
            <a:cxnLst/>
            <a:rect l="l" t="t" r="r" b="b"/>
            <a:pathLst>
              <a:path w="6322854" h="5547340">
                <a:moveTo>
                  <a:pt x="0" y="0"/>
                </a:moveTo>
                <a:lnTo>
                  <a:pt x="6322854" y="0"/>
                </a:lnTo>
                <a:lnTo>
                  <a:pt x="6322854" y="5547340"/>
                </a:lnTo>
                <a:lnTo>
                  <a:pt x="0" y="5547340"/>
                </a:lnTo>
                <a:lnTo>
                  <a:pt x="0" y="0"/>
                </a:lnTo>
                <a:close/>
              </a:path>
            </a:pathLst>
          </a:custGeom>
          <a:blipFill>
            <a:blip r:embed="rId3"/>
            <a:stretch>
              <a:fillRect t="-1414" b="-1414"/>
            </a:stretch>
          </a:blipFill>
        </p:spPr>
      </p:sp>
      <p:sp>
        <p:nvSpPr>
          <p:cNvPr id="4" name="TextBox 4"/>
          <p:cNvSpPr txBox="1"/>
          <p:nvPr/>
        </p:nvSpPr>
        <p:spPr>
          <a:xfrm>
            <a:off x="3030030" y="372872"/>
            <a:ext cx="12706428" cy="1178306"/>
          </a:xfrm>
          <a:prstGeom prst="rect">
            <a:avLst/>
          </a:prstGeom>
        </p:spPr>
        <p:txBody>
          <a:bodyPr lIns="0" tIns="0" rIns="0" bIns="0" rtlCol="0" anchor="t">
            <a:spAutoFit/>
          </a:bodyPr>
          <a:lstStyle/>
          <a:p>
            <a:pPr marL="0" lvl="0" indent="0" algn="l">
              <a:lnSpc>
                <a:spcPts val="9604"/>
              </a:lnSpc>
              <a:spcBef>
                <a:spcPct val="0"/>
              </a:spcBef>
            </a:pPr>
            <a:r>
              <a:rPr lang="en-US" sz="6860">
                <a:solidFill>
                  <a:srgbClr val="FFFFFF"/>
                </a:solidFill>
                <a:latin typeface="Garet Bold"/>
              </a:rPr>
              <a:t>IMPLEMENTATION RESULTS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383B53">
                <a:alpha val="100000"/>
              </a:srgbClr>
            </a:gs>
            <a:gs pos="100000">
              <a:srgbClr val="7F517F">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1904011" y="2829755"/>
            <a:ext cx="7121759" cy="5711236"/>
          </a:xfrm>
          <a:custGeom>
            <a:avLst/>
            <a:gdLst/>
            <a:ahLst/>
            <a:cxnLst/>
            <a:rect l="l" t="t" r="r" b="b"/>
            <a:pathLst>
              <a:path w="7121759" h="5711236">
                <a:moveTo>
                  <a:pt x="0" y="0"/>
                </a:moveTo>
                <a:lnTo>
                  <a:pt x="7121760" y="0"/>
                </a:lnTo>
                <a:lnTo>
                  <a:pt x="7121760" y="5711236"/>
                </a:lnTo>
                <a:lnTo>
                  <a:pt x="0" y="5711236"/>
                </a:lnTo>
                <a:lnTo>
                  <a:pt x="0" y="0"/>
                </a:lnTo>
                <a:close/>
              </a:path>
            </a:pathLst>
          </a:custGeom>
          <a:blipFill>
            <a:blip r:embed="rId2"/>
            <a:stretch>
              <a:fillRect/>
            </a:stretch>
          </a:blipFill>
        </p:spPr>
      </p:sp>
      <p:sp>
        <p:nvSpPr>
          <p:cNvPr id="3" name="Freeform 3"/>
          <p:cNvSpPr/>
          <p:nvPr/>
        </p:nvSpPr>
        <p:spPr>
          <a:xfrm>
            <a:off x="9995697" y="2086544"/>
            <a:ext cx="6855981" cy="7405633"/>
          </a:xfrm>
          <a:custGeom>
            <a:avLst/>
            <a:gdLst/>
            <a:ahLst/>
            <a:cxnLst/>
            <a:rect l="l" t="t" r="r" b="b"/>
            <a:pathLst>
              <a:path w="6855981" h="7405633">
                <a:moveTo>
                  <a:pt x="0" y="0"/>
                </a:moveTo>
                <a:lnTo>
                  <a:pt x="6855980" y="0"/>
                </a:lnTo>
                <a:lnTo>
                  <a:pt x="6855980" y="7405634"/>
                </a:lnTo>
                <a:lnTo>
                  <a:pt x="0" y="7405634"/>
                </a:lnTo>
                <a:lnTo>
                  <a:pt x="0" y="0"/>
                </a:lnTo>
                <a:close/>
              </a:path>
            </a:pathLst>
          </a:custGeom>
          <a:blipFill>
            <a:blip r:embed="rId3"/>
            <a:stretch>
              <a:fillRect l="-10889" r="-10889"/>
            </a:stretch>
          </a:blipFill>
        </p:spPr>
      </p:sp>
      <p:sp>
        <p:nvSpPr>
          <p:cNvPr id="4" name="TextBox 4"/>
          <p:cNvSpPr txBox="1"/>
          <p:nvPr/>
        </p:nvSpPr>
        <p:spPr>
          <a:xfrm>
            <a:off x="3030030" y="372872"/>
            <a:ext cx="12706428" cy="1178306"/>
          </a:xfrm>
          <a:prstGeom prst="rect">
            <a:avLst/>
          </a:prstGeom>
        </p:spPr>
        <p:txBody>
          <a:bodyPr lIns="0" tIns="0" rIns="0" bIns="0" rtlCol="0" anchor="t">
            <a:spAutoFit/>
          </a:bodyPr>
          <a:lstStyle/>
          <a:p>
            <a:pPr marL="0" lvl="0" indent="0" algn="l">
              <a:lnSpc>
                <a:spcPts val="9604"/>
              </a:lnSpc>
              <a:spcBef>
                <a:spcPct val="0"/>
              </a:spcBef>
            </a:pPr>
            <a:r>
              <a:rPr lang="en-US" sz="6860">
                <a:solidFill>
                  <a:srgbClr val="FFFFFF"/>
                </a:solidFill>
                <a:latin typeface="Garet Bold"/>
              </a:rPr>
              <a:t>IMPLEMENTATION RESULTS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695</Words>
  <Application>Microsoft Office PowerPoint</Application>
  <PresentationFormat>Custom</PresentationFormat>
  <Paragraphs>43</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Garet Bold</vt:lpstr>
      <vt:lpstr>Arial</vt:lpstr>
      <vt:lpstr>Garet</vt:lpstr>
      <vt:lpstr>Garet Bold Italics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MINI PROJECT EMERGENCY ALERT HELMET</dc:title>
  <dc:creator>Shriram Kumar</dc:creator>
  <cp:lastModifiedBy>Shriram Kumar</cp:lastModifiedBy>
  <cp:revision>1</cp:revision>
  <dcterms:created xsi:type="dcterms:W3CDTF">2006-08-16T00:00:00Z</dcterms:created>
  <dcterms:modified xsi:type="dcterms:W3CDTF">2024-05-20T19:59:33Z</dcterms:modified>
  <dc:identifier>DAGFyGAW34Y</dc:identifier>
</cp:coreProperties>
</file>